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6858000" cy="9144000"/>
  <p:embeddedFontLst>
    <p:embeddedFont>
      <p:font typeface="Proxima Nova"/>
      <p:regular r:id="rId13"/>
      <p:bold r:id="rId14"/>
      <p:italic r:id="rId15"/>
      <p:boldItalic r:id="rId16"/>
    </p:embeddedFont>
    <p:embeddedFont>
      <p:font typeface="Alfa Slab One"/>
      <p:regular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roximaNova-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roximaNova-italic.fntdata"/><Relationship Id="rId14" Type="http://schemas.openxmlformats.org/officeDocument/2006/relationships/font" Target="fonts/ProximaNova-bold.fntdata"/><Relationship Id="rId17" Type="http://schemas.openxmlformats.org/officeDocument/2006/relationships/font" Target="fonts/AlfaSlabOne-regular.fntdata"/><Relationship Id="rId16" Type="http://schemas.openxmlformats.org/officeDocument/2006/relationships/font" Target="fonts/ProximaNov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fc131f279e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fc131f279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d98d30775c_0_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d98d30775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d994fe99ba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d994fe99b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81ed8dad6f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81ed8dad6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81ed8dad6f_0_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81ed8dad6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81ed8dad6f_0_1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81ed8dad6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0" y="794633"/>
            <a:ext cx="8520600" cy="26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1" name="Google Shape;11;p2"/>
          <p:cNvSpPr txBox="1"/>
          <p:nvPr>
            <p:ph idx="1" type="subTitle"/>
          </p:nvPr>
        </p:nvSpPr>
        <p:spPr>
          <a:xfrm>
            <a:off x="311700" y="4221097"/>
            <a:ext cx="8520600" cy="978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557233"/>
            <a:ext cx="8520600" cy="2640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7" name="Google Shape;47;p11"/>
          <p:cNvSpPr txBox="1"/>
          <p:nvPr>
            <p:ph idx="1" type="body"/>
          </p:nvPr>
        </p:nvSpPr>
        <p:spPr>
          <a:xfrm>
            <a:off x="311700" y="4299000"/>
            <a:ext cx="8520600" cy="1428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8" name="Google Shape;48;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3" name="Shape 13"/>
        <p:cNvGrpSpPr/>
        <p:nvPr/>
      </p:nvGrpSpPr>
      <p:grpSpPr>
        <a:xfrm>
          <a:off x="0" y="0"/>
          <a:ext cx="0" cy="0"/>
          <a:chOff x="0" y="0"/>
          <a:chExt cx="0" cy="0"/>
        </a:xfrm>
      </p:grpSpPr>
      <p:sp>
        <p:nvSpPr>
          <p:cNvPr id="14" name="Google Shape;14;p3"/>
          <p:cNvSpPr txBox="1"/>
          <p:nvPr>
            <p:ph type="title"/>
          </p:nvPr>
        </p:nvSpPr>
        <p:spPr>
          <a:xfrm>
            <a:off x="311700" y="3307400"/>
            <a:ext cx="8114400" cy="32613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8424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987833"/>
            <a:ext cx="2808000" cy="4104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2" name="Shape 32"/>
        <p:cNvGrpSpPr/>
        <p:nvPr/>
      </p:nvGrpSpPr>
      <p:grpSpPr>
        <a:xfrm>
          <a:off x="0" y="0"/>
          <a:ext cx="0" cy="0"/>
          <a:chOff x="0" y="0"/>
          <a:chExt cx="0" cy="0"/>
        </a:xfrm>
      </p:grpSpPr>
      <p:sp>
        <p:nvSpPr>
          <p:cNvPr id="33" name="Google Shape;33;p8"/>
          <p:cNvSpPr txBox="1"/>
          <p:nvPr>
            <p:ph type="title"/>
          </p:nvPr>
        </p:nvSpPr>
        <p:spPr>
          <a:xfrm>
            <a:off x="490250" y="701800"/>
            <a:ext cx="5683800" cy="5454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33"/>
            <a:ext cx="4572000" cy="6858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7" name="Google Shape;37;p9"/>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38" name="Google Shape;38;p9"/>
          <p:cNvSpPr txBox="1"/>
          <p:nvPr>
            <p:ph type="title"/>
          </p:nvPr>
        </p:nvSpPr>
        <p:spPr>
          <a:xfrm>
            <a:off x="265500" y="1834132"/>
            <a:ext cx="4045200" cy="20691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9" name="Google Shape;39;p9"/>
          <p:cNvSpPr txBox="1"/>
          <p:nvPr>
            <p:ph idx="1" type="subTitle"/>
          </p:nvPr>
        </p:nvSpPr>
        <p:spPr>
          <a:xfrm>
            <a:off x="265500" y="3974834"/>
            <a:ext cx="4045200" cy="1794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0" name="Google Shape;40;p9"/>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1" name="Google Shape;41;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9500" y="5644967"/>
            <a:ext cx="5998800" cy="7983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4" name="Google Shape;44;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mailto:crowriverqual@gmail.com" TargetMode="External"/><Relationship Id="rId4" Type="http://schemas.openxmlformats.org/officeDocument/2006/relationships/hyperlink" Target="http://www.crowriverquai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311700" y="794633"/>
            <a:ext cx="8520600" cy="2610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5288"/>
              <a:t>QUAIL </a:t>
            </a:r>
            <a:endParaRPr sz="5288"/>
          </a:p>
          <a:p>
            <a:pPr indent="0" lvl="0" marL="0" rtl="0" algn="ctr">
              <a:spcBef>
                <a:spcPts val="0"/>
              </a:spcBef>
              <a:spcAft>
                <a:spcPts val="0"/>
              </a:spcAft>
              <a:buNone/>
            </a:pPr>
            <a:r>
              <a:rPr lang="en" sz="5288"/>
              <a:t>HATCHING</a:t>
            </a:r>
            <a:endParaRPr sz="5288"/>
          </a:p>
          <a:p>
            <a:pPr indent="0" lvl="0" marL="0" rtl="0" algn="ctr">
              <a:spcBef>
                <a:spcPts val="0"/>
              </a:spcBef>
              <a:spcAft>
                <a:spcPts val="0"/>
              </a:spcAft>
              <a:buNone/>
            </a:pPr>
            <a:r>
              <a:rPr lang="en" sz="5288"/>
              <a:t> GUIDE</a:t>
            </a:r>
            <a:endParaRPr sz="4022"/>
          </a:p>
        </p:txBody>
      </p:sp>
      <p:sp>
        <p:nvSpPr>
          <p:cNvPr id="56" name="Google Shape;56;p13"/>
          <p:cNvSpPr txBox="1"/>
          <p:nvPr>
            <p:ph idx="1" type="subTitle"/>
          </p:nvPr>
        </p:nvSpPr>
        <p:spPr>
          <a:xfrm>
            <a:off x="311700" y="3840097"/>
            <a:ext cx="8520600" cy="978000"/>
          </a:xfrm>
          <a:prstGeom prst="rect">
            <a:avLst/>
          </a:prstGeom>
        </p:spPr>
        <p:txBody>
          <a:bodyPr anchorCtr="0" anchor="t" bIns="91425" lIns="91425" spcFirstLastPara="1" rIns="91425" wrap="square" tIns="91425">
            <a:normAutofit/>
          </a:bodyPr>
          <a:lstStyle/>
          <a:p>
            <a:pPr indent="0" lvl="0" marL="0" rtl="0" algn="ctr">
              <a:lnSpc>
                <a:spcPct val="80000"/>
              </a:lnSpc>
              <a:spcBef>
                <a:spcPts val="0"/>
              </a:spcBef>
              <a:spcAft>
                <a:spcPts val="0"/>
              </a:spcAft>
              <a:buNone/>
            </a:pPr>
            <a:r>
              <a:rPr b="1" lang="en" sz="1900">
                <a:solidFill>
                  <a:srgbClr val="000000"/>
                </a:solidFill>
                <a:latin typeface="Georgia"/>
                <a:ea typeface="Georgia"/>
                <a:cs typeface="Georgia"/>
                <a:sym typeface="Georgia"/>
              </a:rPr>
              <a:t>Brought to you by:</a:t>
            </a:r>
            <a:endParaRPr b="1" sz="1900">
              <a:solidFill>
                <a:srgbClr val="000000"/>
              </a:solidFill>
              <a:latin typeface="Georgia"/>
              <a:ea typeface="Georgia"/>
              <a:cs typeface="Georgia"/>
              <a:sym typeface="Georgia"/>
            </a:endParaRPr>
          </a:p>
        </p:txBody>
      </p:sp>
      <p:pic>
        <p:nvPicPr>
          <p:cNvPr id="57" name="Google Shape;57;p13"/>
          <p:cNvPicPr preferRelativeResize="0"/>
          <p:nvPr/>
        </p:nvPicPr>
        <p:blipFill>
          <a:blip r:embed="rId3">
            <a:alphaModFix/>
          </a:blip>
          <a:stretch>
            <a:fillRect/>
          </a:stretch>
        </p:blipFill>
        <p:spPr>
          <a:xfrm>
            <a:off x="3196138" y="4411950"/>
            <a:ext cx="2751725" cy="1733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Hatching Calendar</a:t>
            </a:r>
            <a:endParaRPr/>
          </a:p>
        </p:txBody>
      </p:sp>
      <p:sp>
        <p:nvSpPr>
          <p:cNvPr id="63" name="Google Shape;63;p14"/>
          <p:cNvSpPr txBox="1"/>
          <p:nvPr>
            <p:ph idx="1" type="body"/>
          </p:nvPr>
        </p:nvSpPr>
        <p:spPr>
          <a:xfrm>
            <a:off x="311700" y="1536625"/>
            <a:ext cx="2993400" cy="52056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solidFill>
                  <a:srgbClr val="000000"/>
                </a:solidFill>
                <a:latin typeface="Georgia"/>
                <a:ea typeface="Georgia"/>
                <a:cs typeface="Georgia"/>
                <a:sym typeface="Georgia"/>
              </a:rPr>
              <a:t>Key Dates:</a:t>
            </a:r>
            <a:endParaRPr b="1">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Day 0 - Set eggs in incubator</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Day 10 - Candle eggs</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Day 15 - Lockdown (remove turner and raise humidity)</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Day 17 - Look for pips and the first chick</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Day 18 - Most chicks should hatch </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Day 19 - Could still be a late arrival</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Day 20 - Unplug incubator</a:t>
            </a:r>
            <a:endParaRPr b="1">
              <a:solidFill>
                <a:srgbClr val="000000"/>
              </a:solidFill>
              <a:latin typeface="Georgia"/>
              <a:ea typeface="Georgia"/>
              <a:cs typeface="Georgia"/>
              <a:sym typeface="Georgia"/>
            </a:endParaRPr>
          </a:p>
          <a:p>
            <a:pPr indent="0" lvl="0" marL="0" rtl="0" algn="l">
              <a:spcBef>
                <a:spcPts val="1200"/>
              </a:spcBef>
              <a:spcAft>
                <a:spcPts val="1200"/>
              </a:spcAft>
              <a:buNone/>
            </a:pPr>
            <a:r>
              <a:t/>
            </a:r>
            <a:endParaRPr b="1">
              <a:solidFill>
                <a:srgbClr val="000000"/>
              </a:solidFill>
              <a:latin typeface="Georgia"/>
              <a:ea typeface="Georgia"/>
              <a:cs typeface="Georgia"/>
              <a:sym typeface="Georgia"/>
            </a:endParaRPr>
          </a:p>
        </p:txBody>
      </p:sp>
      <p:sp>
        <p:nvSpPr>
          <p:cNvPr id="64" name="Google Shape;64;p1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pic>
        <p:nvPicPr>
          <p:cNvPr id="65" name="Google Shape;65;p14"/>
          <p:cNvPicPr preferRelativeResize="0"/>
          <p:nvPr/>
        </p:nvPicPr>
        <p:blipFill>
          <a:blip r:embed="rId3">
            <a:alphaModFix/>
          </a:blip>
          <a:stretch>
            <a:fillRect/>
          </a:stretch>
        </p:blipFill>
        <p:spPr>
          <a:xfrm>
            <a:off x="3445925" y="1356876"/>
            <a:ext cx="5164297" cy="45625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Setting Up Your Incubator</a:t>
            </a:r>
            <a:endParaRPr/>
          </a:p>
        </p:txBody>
      </p:sp>
      <p:sp>
        <p:nvSpPr>
          <p:cNvPr id="71" name="Google Shape;71;p15"/>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latin typeface="Georgia"/>
                <a:ea typeface="Georgia"/>
                <a:cs typeface="Georgia"/>
                <a:sym typeface="Georgia"/>
              </a:rPr>
              <a:t>Run your incubator for several hours before putting the eggs in to verify:</a:t>
            </a:r>
            <a:endParaRPr>
              <a:solidFill>
                <a:srgbClr val="000000"/>
              </a:solidFill>
              <a:latin typeface="Georgia"/>
              <a:ea typeface="Georgia"/>
              <a:cs typeface="Georgia"/>
              <a:sym typeface="Georgia"/>
            </a:endParaRPr>
          </a:p>
          <a:p>
            <a:pPr indent="-342900" lvl="0" marL="457200" rtl="0" algn="l">
              <a:spcBef>
                <a:spcPts val="1200"/>
              </a:spcBef>
              <a:spcAft>
                <a:spcPts val="0"/>
              </a:spcAft>
              <a:buClr>
                <a:srgbClr val="000000"/>
              </a:buClr>
              <a:buSzPts val="1800"/>
              <a:buFont typeface="Georgia"/>
              <a:buChar char="●"/>
            </a:pPr>
            <a:r>
              <a:rPr lang="en">
                <a:solidFill>
                  <a:srgbClr val="000000"/>
                </a:solidFill>
                <a:latin typeface="Georgia"/>
                <a:ea typeface="Georgia"/>
                <a:cs typeface="Georgia"/>
                <a:sym typeface="Georgia"/>
              </a:rPr>
              <a:t>Temperature has leveled off at 99.5 degrees.</a:t>
            </a:r>
            <a:endParaRPr>
              <a:solidFill>
                <a:srgbClr val="000000"/>
              </a:solidFill>
              <a:latin typeface="Georgia"/>
              <a:ea typeface="Georgia"/>
              <a:cs typeface="Georgia"/>
              <a:sym typeface="Georgia"/>
            </a:endParaRPr>
          </a:p>
          <a:p>
            <a:pPr indent="0" lvl="0" marL="457200" rtl="0" algn="l">
              <a:spcBef>
                <a:spcPts val="0"/>
              </a:spcBef>
              <a:spcAft>
                <a:spcPts val="0"/>
              </a:spcAft>
              <a:buNone/>
            </a:pPr>
            <a:r>
              <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n">
                <a:solidFill>
                  <a:srgbClr val="000000"/>
                </a:solidFill>
                <a:latin typeface="Georgia"/>
                <a:ea typeface="Georgia"/>
                <a:cs typeface="Georgia"/>
                <a:sym typeface="Georgia"/>
              </a:rPr>
              <a:t>Humidity has settled between 40% and 50%.</a:t>
            </a:r>
            <a:endParaRPr>
              <a:solidFill>
                <a:srgbClr val="000000"/>
              </a:solidFill>
              <a:latin typeface="Georgia"/>
              <a:ea typeface="Georgia"/>
              <a:cs typeface="Georgia"/>
              <a:sym typeface="Georgia"/>
            </a:endParaRPr>
          </a:p>
          <a:p>
            <a:pPr indent="0" lvl="0" marL="457200" rtl="0" algn="l">
              <a:spcBef>
                <a:spcPts val="0"/>
              </a:spcBef>
              <a:spcAft>
                <a:spcPts val="0"/>
              </a:spcAft>
              <a:buNone/>
            </a:pPr>
            <a:r>
              <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n">
                <a:solidFill>
                  <a:srgbClr val="000000"/>
                </a:solidFill>
                <a:latin typeface="Georgia"/>
                <a:ea typeface="Georgia"/>
                <a:cs typeface="Georgia"/>
                <a:sym typeface="Georgia"/>
              </a:rPr>
              <a:t>Ensure egg turner is working. If no automatic egg turner, hand turn eggs AT LEAST four times a day.</a:t>
            </a:r>
            <a:endParaRPr>
              <a:solidFill>
                <a:srgbClr val="000000"/>
              </a:solidFill>
              <a:latin typeface="Georgia"/>
              <a:ea typeface="Georgia"/>
              <a:cs typeface="Georgia"/>
              <a:sym typeface="Georgia"/>
            </a:endParaRPr>
          </a:p>
          <a:p>
            <a:pPr indent="0" lvl="0" marL="0" rtl="0" algn="l">
              <a:spcBef>
                <a:spcPts val="0"/>
              </a:spcBef>
              <a:spcAft>
                <a:spcPts val="0"/>
              </a:spcAft>
              <a:buNone/>
            </a:pPr>
            <a:r>
              <a:t/>
            </a:r>
            <a:endParaRPr>
              <a:solidFill>
                <a:srgbClr val="000000"/>
              </a:solidFill>
              <a:latin typeface="Georgia"/>
              <a:ea typeface="Georgia"/>
              <a:cs typeface="Georgia"/>
              <a:sym typeface="Georgia"/>
            </a:endParaRPr>
          </a:p>
          <a:p>
            <a:pPr indent="0" lvl="0" marL="0" rtl="0" algn="l">
              <a:spcBef>
                <a:spcPts val="0"/>
              </a:spcBef>
              <a:spcAft>
                <a:spcPts val="0"/>
              </a:spcAft>
              <a:buNone/>
            </a:pPr>
            <a:r>
              <a:rPr lang="en">
                <a:solidFill>
                  <a:srgbClr val="000000"/>
                </a:solidFill>
                <a:latin typeface="Georgia"/>
                <a:ea typeface="Georgia"/>
                <a:cs typeface="Georgia"/>
                <a:sym typeface="Georgia"/>
              </a:rPr>
              <a:t>Temperature and humidity gauges on incubators are notoriously wrong. We </a:t>
            </a:r>
            <a:r>
              <a:rPr lang="en">
                <a:solidFill>
                  <a:srgbClr val="000000"/>
                </a:solidFill>
                <a:latin typeface="Georgia"/>
                <a:ea typeface="Georgia"/>
                <a:cs typeface="Georgia"/>
                <a:sym typeface="Georgia"/>
              </a:rPr>
              <a:t>recommend</a:t>
            </a:r>
            <a:r>
              <a:rPr lang="en">
                <a:solidFill>
                  <a:srgbClr val="000000"/>
                </a:solidFill>
                <a:latin typeface="Georgia"/>
                <a:ea typeface="Georgia"/>
                <a:cs typeface="Georgia"/>
                <a:sym typeface="Georgia"/>
              </a:rPr>
              <a:t> putting a digital hygrometer in the incubator as a double check. Amazon sells mini-hygrometers for about $3 each.</a:t>
            </a:r>
            <a:endParaRPr>
              <a:solidFill>
                <a:srgbClr val="000000"/>
              </a:solidFill>
              <a:latin typeface="Georgia"/>
              <a:ea typeface="Georgia"/>
              <a:cs typeface="Georgia"/>
              <a:sym typeface="Georgia"/>
            </a:endParaRPr>
          </a:p>
        </p:txBody>
      </p:sp>
      <p:sp>
        <p:nvSpPr>
          <p:cNvPr id="72" name="Google Shape;72;p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Candling and Lockdown</a:t>
            </a:r>
            <a:endParaRPr/>
          </a:p>
        </p:txBody>
      </p:sp>
      <p:sp>
        <p:nvSpPr>
          <p:cNvPr id="78" name="Google Shape;78;p16"/>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latin typeface="Georgia"/>
                <a:ea typeface="Georgia"/>
                <a:cs typeface="Georgia"/>
                <a:sym typeface="Georgia"/>
              </a:rPr>
              <a:t>On or around day 10, you can candle the eggs to see how many are fertile and developing. This is optional but by removing the infertile eggs, there will be more room in the incubator for the others to hatch.</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Do the </a:t>
            </a:r>
            <a:r>
              <a:rPr lang="en">
                <a:solidFill>
                  <a:srgbClr val="000000"/>
                </a:solidFill>
                <a:latin typeface="Georgia"/>
                <a:ea typeface="Georgia"/>
                <a:cs typeface="Georgia"/>
                <a:sym typeface="Georgia"/>
              </a:rPr>
              <a:t>following</a:t>
            </a:r>
            <a:r>
              <a:rPr lang="en">
                <a:solidFill>
                  <a:srgbClr val="000000"/>
                </a:solidFill>
                <a:latin typeface="Georgia"/>
                <a:ea typeface="Georgia"/>
                <a:cs typeface="Georgia"/>
                <a:sym typeface="Georgia"/>
              </a:rPr>
              <a:t> on Day 15 for “lockdown”:</a:t>
            </a:r>
            <a:endParaRPr>
              <a:solidFill>
                <a:srgbClr val="000000"/>
              </a:solidFill>
              <a:latin typeface="Georgia"/>
              <a:ea typeface="Georgia"/>
              <a:cs typeface="Georgia"/>
              <a:sym typeface="Georgia"/>
            </a:endParaRPr>
          </a:p>
          <a:p>
            <a:pPr indent="-342900" lvl="0" marL="457200" rtl="0" algn="l">
              <a:spcBef>
                <a:spcPts val="1200"/>
              </a:spcBef>
              <a:spcAft>
                <a:spcPts val="0"/>
              </a:spcAft>
              <a:buClr>
                <a:srgbClr val="000000"/>
              </a:buClr>
              <a:buSzPts val="1800"/>
              <a:buFont typeface="Georgia"/>
              <a:buChar char="●"/>
            </a:pPr>
            <a:r>
              <a:rPr lang="en">
                <a:solidFill>
                  <a:srgbClr val="000000"/>
                </a:solidFill>
                <a:latin typeface="Georgia"/>
                <a:ea typeface="Georgia"/>
                <a:cs typeface="Georgia"/>
                <a:sym typeface="Georgia"/>
              </a:rPr>
              <a:t>Remove automatic turner.</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n">
                <a:solidFill>
                  <a:srgbClr val="000000"/>
                </a:solidFill>
                <a:latin typeface="Georgia"/>
                <a:ea typeface="Georgia"/>
                <a:cs typeface="Georgia"/>
                <a:sym typeface="Georgia"/>
              </a:rPr>
              <a:t>Increase humidity to between 60% and 75%.</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n">
                <a:solidFill>
                  <a:srgbClr val="000000"/>
                </a:solidFill>
                <a:latin typeface="Georgia"/>
                <a:ea typeface="Georgia"/>
                <a:cs typeface="Georgia"/>
                <a:sym typeface="Georgia"/>
              </a:rPr>
              <a:t>Keep temperature at 99.5 degrees.</a:t>
            </a:r>
            <a:endParaRPr>
              <a:solidFill>
                <a:srgbClr val="000000"/>
              </a:solidFill>
              <a:latin typeface="Georgia"/>
              <a:ea typeface="Georgia"/>
              <a:cs typeface="Georgia"/>
              <a:sym typeface="Georgia"/>
            </a:endParaRPr>
          </a:p>
          <a:p>
            <a:pPr indent="0" lvl="0" marL="0" rtl="0" algn="l">
              <a:spcBef>
                <a:spcPts val="0"/>
              </a:spcBef>
              <a:spcAft>
                <a:spcPts val="0"/>
              </a:spcAft>
              <a:buNone/>
            </a:pPr>
            <a:r>
              <a:t/>
            </a:r>
            <a:endParaRPr>
              <a:solidFill>
                <a:srgbClr val="000000"/>
              </a:solidFill>
              <a:latin typeface="Georgia"/>
              <a:ea typeface="Georgia"/>
              <a:cs typeface="Georgia"/>
              <a:sym typeface="Georgia"/>
            </a:endParaRPr>
          </a:p>
          <a:p>
            <a:pPr indent="0" lvl="0" marL="0" rtl="0" algn="l">
              <a:spcBef>
                <a:spcPts val="0"/>
              </a:spcBef>
              <a:spcAft>
                <a:spcPts val="0"/>
              </a:spcAft>
              <a:buNone/>
            </a:pPr>
            <a:r>
              <a:rPr lang="en">
                <a:solidFill>
                  <a:srgbClr val="000000"/>
                </a:solidFill>
                <a:latin typeface="Georgia"/>
                <a:ea typeface="Georgia"/>
                <a:cs typeface="Georgia"/>
                <a:sym typeface="Georgia"/>
              </a:rPr>
              <a:t>We recommend putting a mesh shelf liner down under the eggs. This allows the air to circulate and gives the chicks better footing in the incubator to help prevent splay leg issues.</a:t>
            </a:r>
            <a:endParaRPr/>
          </a:p>
        </p:txBody>
      </p:sp>
      <p:sp>
        <p:nvSpPr>
          <p:cNvPr id="79" name="Google Shape;79;p1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Hatching and Moving Chicks to Brooder</a:t>
            </a:r>
            <a:endParaRPr/>
          </a:p>
        </p:txBody>
      </p:sp>
      <p:sp>
        <p:nvSpPr>
          <p:cNvPr id="85" name="Google Shape;85;p17"/>
          <p:cNvSpPr txBox="1"/>
          <p:nvPr>
            <p:ph idx="1" type="body"/>
          </p:nvPr>
        </p:nvSpPr>
        <p:spPr>
          <a:xfrm>
            <a:off x="311700" y="1536624"/>
            <a:ext cx="8520600" cy="51546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solidFill>
                  <a:srgbClr val="000000"/>
                </a:solidFill>
                <a:latin typeface="Georgia"/>
                <a:ea typeface="Georgia"/>
                <a:cs typeface="Georgia"/>
                <a:sym typeface="Georgia"/>
              </a:rPr>
              <a:t>Chicks could begin to pip and hatch as early as day 16 but most will hatch on days 17 and 18. There could also be some stragglers on day 19. </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After the first chick hatches, wait between </a:t>
            </a:r>
            <a:r>
              <a:rPr lang="en" sz="2400" u="sng">
                <a:solidFill>
                  <a:srgbClr val="000000"/>
                </a:solidFill>
                <a:latin typeface="Georgia"/>
                <a:ea typeface="Georgia"/>
                <a:cs typeface="Georgia"/>
                <a:sym typeface="Georgia"/>
              </a:rPr>
              <a:t>36 and 48 hours</a:t>
            </a:r>
            <a:r>
              <a:rPr lang="en">
                <a:solidFill>
                  <a:srgbClr val="000000"/>
                </a:solidFill>
                <a:latin typeface="Georgia"/>
                <a:ea typeface="Georgia"/>
                <a:cs typeface="Georgia"/>
                <a:sym typeface="Georgia"/>
              </a:rPr>
              <a:t> before opening incubator to remove the first batch of chicks. T</a:t>
            </a:r>
            <a:r>
              <a:rPr lang="en">
                <a:solidFill>
                  <a:srgbClr val="000000"/>
                </a:solidFill>
                <a:latin typeface="Georgia"/>
                <a:ea typeface="Georgia"/>
                <a:cs typeface="Georgia"/>
                <a:sym typeface="Georgia"/>
              </a:rPr>
              <a:t>his can be difficult because they will be chirping and racing around like they want out now! </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The reason for waiting is to help prevent </a:t>
            </a:r>
            <a:r>
              <a:rPr lang="en">
                <a:solidFill>
                  <a:srgbClr val="000000"/>
                </a:solidFill>
                <a:latin typeface="Georgia"/>
                <a:ea typeface="Georgia"/>
                <a:cs typeface="Georgia"/>
                <a:sym typeface="Georgia"/>
              </a:rPr>
              <a:t>other chicks from getting “shrink-wrapped”. The sudden drop in humidity when opening an incubator causes the egg membrane to constrict and can make it difficult for chicks in the process of hatching to get out of their shells.</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Have the brooder setup and warm before moving chicks. There should be somewhere in the brooder that’s about 95 degrees.</a:t>
            </a:r>
            <a:endParaRPr>
              <a:solidFill>
                <a:srgbClr val="000000"/>
              </a:solidFill>
              <a:latin typeface="Georgia"/>
              <a:ea typeface="Georgia"/>
              <a:cs typeface="Georgia"/>
              <a:sym typeface="Georgia"/>
            </a:endParaRPr>
          </a:p>
          <a:p>
            <a:pPr indent="0" lvl="0" marL="0" rtl="0" algn="l">
              <a:spcBef>
                <a:spcPts val="1200"/>
              </a:spcBef>
              <a:spcAft>
                <a:spcPts val="1200"/>
              </a:spcAft>
              <a:buNone/>
            </a:pPr>
            <a:r>
              <a:rPr lang="en">
                <a:solidFill>
                  <a:srgbClr val="000000"/>
                </a:solidFill>
                <a:latin typeface="Georgia"/>
                <a:ea typeface="Georgia"/>
                <a:cs typeface="Georgia"/>
                <a:sym typeface="Georgia"/>
              </a:rPr>
              <a:t>Any eggs that hatch after the first batch of chicks have been moved to the brooder can be </a:t>
            </a:r>
            <a:r>
              <a:rPr lang="en">
                <a:solidFill>
                  <a:srgbClr val="000000"/>
                </a:solidFill>
                <a:latin typeface="Georgia"/>
                <a:ea typeface="Georgia"/>
                <a:cs typeface="Georgia"/>
                <a:sym typeface="Georgia"/>
              </a:rPr>
              <a:t>taken out of the incubator once they’re dry and fluffy. Just be sure to look if there are any eggs in the process of hatching. If there are, wait for those chicks to hatch and dry as well.</a:t>
            </a:r>
            <a:endParaRPr/>
          </a:p>
        </p:txBody>
      </p:sp>
      <p:sp>
        <p:nvSpPr>
          <p:cNvPr id="86" name="Google Shape;86;p1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Quail Chick Tips</a:t>
            </a:r>
            <a:endParaRPr/>
          </a:p>
        </p:txBody>
      </p:sp>
      <p:sp>
        <p:nvSpPr>
          <p:cNvPr id="92" name="Google Shape;92;p18"/>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latin typeface="Georgia"/>
                <a:ea typeface="Georgia"/>
                <a:cs typeface="Georgia"/>
                <a:sym typeface="Georgia"/>
              </a:rPr>
              <a:t>Here are a few tips for newly hatched quail chicks:</a:t>
            </a:r>
            <a:endParaRPr>
              <a:solidFill>
                <a:srgbClr val="000000"/>
              </a:solidFill>
              <a:latin typeface="Georgia"/>
              <a:ea typeface="Georgia"/>
              <a:cs typeface="Georgia"/>
              <a:sym typeface="Georgia"/>
            </a:endParaRPr>
          </a:p>
          <a:p>
            <a:pPr indent="-342900" lvl="0" marL="457200" rtl="0" algn="l">
              <a:spcBef>
                <a:spcPts val="1200"/>
              </a:spcBef>
              <a:spcAft>
                <a:spcPts val="0"/>
              </a:spcAft>
              <a:buClr>
                <a:srgbClr val="000000"/>
              </a:buClr>
              <a:buSzPts val="1800"/>
              <a:buFont typeface="Georgia"/>
              <a:buChar char="●"/>
            </a:pPr>
            <a:r>
              <a:rPr lang="en">
                <a:solidFill>
                  <a:srgbClr val="000000"/>
                </a:solidFill>
                <a:latin typeface="Georgia"/>
                <a:ea typeface="Georgia"/>
                <a:cs typeface="Georgia"/>
                <a:sym typeface="Georgia"/>
              </a:rPr>
              <a:t>Use warm water in the waterer. Cold water can shock a new chick.</a:t>
            </a:r>
            <a:endParaRPr>
              <a:solidFill>
                <a:srgbClr val="000000"/>
              </a:solidFill>
              <a:latin typeface="Georgia"/>
              <a:ea typeface="Georgia"/>
              <a:cs typeface="Georgia"/>
              <a:sym typeface="Georgia"/>
            </a:endParaRPr>
          </a:p>
          <a:p>
            <a:pPr indent="-342900" lvl="0" marL="457200" rtl="0" algn="l">
              <a:spcBef>
                <a:spcPts val="1000"/>
              </a:spcBef>
              <a:spcAft>
                <a:spcPts val="0"/>
              </a:spcAft>
              <a:buClr>
                <a:srgbClr val="000000"/>
              </a:buClr>
              <a:buSzPts val="1800"/>
              <a:buFont typeface="Georgia"/>
              <a:buChar char="●"/>
            </a:pPr>
            <a:r>
              <a:rPr lang="en">
                <a:solidFill>
                  <a:srgbClr val="000000"/>
                </a:solidFill>
                <a:latin typeface="Georgia"/>
                <a:ea typeface="Georgia"/>
                <a:cs typeface="Georgia"/>
                <a:sym typeface="Georgia"/>
              </a:rPr>
              <a:t>Chicks can easily drown themselves so use pebbles in a water dish or a waterer that doesn’t allow them to submerge their head.</a:t>
            </a:r>
            <a:endParaRPr>
              <a:solidFill>
                <a:srgbClr val="000000"/>
              </a:solidFill>
              <a:latin typeface="Georgia"/>
              <a:ea typeface="Georgia"/>
              <a:cs typeface="Georgia"/>
              <a:sym typeface="Georgia"/>
            </a:endParaRPr>
          </a:p>
          <a:p>
            <a:pPr indent="-342900" lvl="0" marL="457200" rtl="0" algn="l">
              <a:spcBef>
                <a:spcPts val="1000"/>
              </a:spcBef>
              <a:spcAft>
                <a:spcPts val="0"/>
              </a:spcAft>
              <a:buClr>
                <a:srgbClr val="000000"/>
              </a:buClr>
              <a:buSzPts val="1800"/>
              <a:buFont typeface="Georgia"/>
              <a:buChar char="●"/>
            </a:pPr>
            <a:r>
              <a:rPr lang="en">
                <a:solidFill>
                  <a:srgbClr val="000000"/>
                </a:solidFill>
                <a:latin typeface="Georgia"/>
                <a:ea typeface="Georgia"/>
                <a:cs typeface="Georgia"/>
                <a:sym typeface="Georgia"/>
              </a:rPr>
              <a:t>Grind up some game bird starter in a food processor to use for the first couple days. This isn’t required but will make it easier for them to find food they can handle and helps limit feed waste.</a:t>
            </a:r>
            <a:endParaRPr>
              <a:solidFill>
                <a:srgbClr val="000000"/>
              </a:solidFill>
              <a:latin typeface="Georgia"/>
              <a:ea typeface="Georgia"/>
              <a:cs typeface="Georgia"/>
              <a:sym typeface="Georgia"/>
            </a:endParaRPr>
          </a:p>
          <a:p>
            <a:pPr indent="-342900" lvl="0" marL="457200" rtl="0" algn="l">
              <a:spcBef>
                <a:spcPts val="1000"/>
              </a:spcBef>
              <a:spcAft>
                <a:spcPts val="0"/>
              </a:spcAft>
              <a:buClr>
                <a:srgbClr val="000000"/>
              </a:buClr>
              <a:buSzPts val="1800"/>
              <a:buFont typeface="Georgia"/>
              <a:buChar char="●"/>
            </a:pPr>
            <a:r>
              <a:rPr lang="en">
                <a:solidFill>
                  <a:srgbClr val="000000"/>
                </a:solidFill>
                <a:latin typeface="Georgia"/>
                <a:ea typeface="Georgia"/>
                <a:cs typeface="Georgia"/>
                <a:sym typeface="Georgia"/>
              </a:rPr>
              <a:t>Put down paper </a:t>
            </a:r>
            <a:r>
              <a:rPr lang="en">
                <a:solidFill>
                  <a:srgbClr val="000000"/>
                </a:solidFill>
                <a:latin typeface="Georgia"/>
                <a:ea typeface="Georgia"/>
                <a:cs typeface="Georgia"/>
                <a:sym typeface="Georgia"/>
              </a:rPr>
              <a:t>towels</a:t>
            </a:r>
            <a:r>
              <a:rPr lang="en">
                <a:solidFill>
                  <a:srgbClr val="000000"/>
                </a:solidFill>
                <a:latin typeface="Georgia"/>
                <a:ea typeface="Georgia"/>
                <a:cs typeface="Georgia"/>
                <a:sym typeface="Georgia"/>
              </a:rPr>
              <a:t> or puppy pads for the first few days before moving to pine shavings for bedding. </a:t>
            </a:r>
            <a:endParaRPr>
              <a:solidFill>
                <a:srgbClr val="000000"/>
              </a:solidFill>
              <a:latin typeface="Georgia"/>
              <a:ea typeface="Georgia"/>
              <a:cs typeface="Georgia"/>
              <a:sym typeface="Georgia"/>
            </a:endParaRPr>
          </a:p>
          <a:p>
            <a:pPr indent="-342900" lvl="0" marL="457200" rtl="0" algn="l">
              <a:spcBef>
                <a:spcPts val="1000"/>
              </a:spcBef>
              <a:spcAft>
                <a:spcPts val="1000"/>
              </a:spcAft>
              <a:buClr>
                <a:srgbClr val="000000"/>
              </a:buClr>
              <a:buSzPts val="1800"/>
              <a:buFont typeface="Georgia"/>
              <a:buChar char="●"/>
            </a:pPr>
            <a:r>
              <a:rPr lang="en">
                <a:solidFill>
                  <a:srgbClr val="000000"/>
                </a:solidFill>
                <a:latin typeface="Georgia"/>
                <a:ea typeface="Georgia"/>
                <a:cs typeface="Georgia"/>
                <a:sym typeface="Georgia"/>
              </a:rPr>
              <a:t>Wash hands </a:t>
            </a:r>
            <a:r>
              <a:rPr lang="en">
                <a:solidFill>
                  <a:srgbClr val="000000"/>
                </a:solidFill>
                <a:latin typeface="Georgia"/>
                <a:ea typeface="Georgia"/>
                <a:cs typeface="Georgia"/>
                <a:sym typeface="Georgia"/>
              </a:rPr>
              <a:t>thoroughly</a:t>
            </a:r>
            <a:r>
              <a:rPr lang="en">
                <a:solidFill>
                  <a:srgbClr val="000000"/>
                </a:solidFill>
                <a:latin typeface="Georgia"/>
                <a:ea typeface="Georgia"/>
                <a:cs typeface="Georgia"/>
                <a:sym typeface="Georgia"/>
              </a:rPr>
              <a:t> before handling chicks (especially children). </a:t>
            </a:r>
            <a:endParaRPr>
              <a:solidFill>
                <a:srgbClr val="000000"/>
              </a:solidFill>
              <a:latin typeface="Georgia"/>
              <a:ea typeface="Georgia"/>
              <a:cs typeface="Georgia"/>
              <a:sym typeface="Georgia"/>
            </a:endParaRPr>
          </a:p>
        </p:txBody>
      </p:sp>
      <p:sp>
        <p:nvSpPr>
          <p:cNvPr id="93" name="Google Shape;93;p1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Congratulations!</a:t>
            </a:r>
            <a:endParaRPr/>
          </a:p>
        </p:txBody>
      </p:sp>
      <p:sp>
        <p:nvSpPr>
          <p:cNvPr id="99" name="Google Shape;99;p19"/>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latin typeface="Georgia"/>
                <a:ea typeface="Georgia"/>
                <a:cs typeface="Georgia"/>
                <a:sym typeface="Georgia"/>
              </a:rPr>
              <a:t>Congratulations on hatching your new quail chicks!</a:t>
            </a:r>
            <a:endParaRPr>
              <a:solidFill>
                <a:srgbClr val="000000"/>
              </a:solidFill>
              <a:latin typeface="Georgia"/>
              <a:ea typeface="Georgia"/>
              <a:cs typeface="Georgia"/>
              <a:sym typeface="Georgia"/>
            </a:endParaRPr>
          </a:p>
          <a:p>
            <a:pPr indent="0" lvl="0" marL="0" rtl="0" algn="l">
              <a:spcBef>
                <a:spcPts val="1200"/>
              </a:spcBef>
              <a:spcAft>
                <a:spcPts val="0"/>
              </a:spcAft>
              <a:buNone/>
            </a:pPr>
            <a:r>
              <a:rPr lang="en">
                <a:solidFill>
                  <a:srgbClr val="000000"/>
                </a:solidFill>
                <a:latin typeface="Georgia"/>
                <a:ea typeface="Georgia"/>
                <a:cs typeface="Georgia"/>
                <a:sym typeface="Georgia"/>
              </a:rPr>
              <a:t>If you have any questions, feel free to call, text or email.</a:t>
            </a:r>
            <a:endParaRPr>
              <a:solidFill>
                <a:srgbClr val="000000"/>
              </a:solidFill>
              <a:latin typeface="Georgia"/>
              <a:ea typeface="Georgia"/>
              <a:cs typeface="Georgia"/>
              <a:sym typeface="Georgia"/>
            </a:endParaRPr>
          </a:p>
          <a:p>
            <a:pPr indent="0" lvl="0" marL="0" rtl="0" algn="l">
              <a:spcBef>
                <a:spcPts val="1000"/>
              </a:spcBef>
              <a:spcAft>
                <a:spcPts val="0"/>
              </a:spcAft>
              <a:buNone/>
            </a:pPr>
            <a:r>
              <a:t/>
            </a:r>
            <a:endParaRPr b="1">
              <a:solidFill>
                <a:srgbClr val="000000"/>
              </a:solidFill>
              <a:latin typeface="Georgia"/>
              <a:ea typeface="Georgia"/>
              <a:cs typeface="Georgia"/>
              <a:sym typeface="Georgia"/>
            </a:endParaRPr>
          </a:p>
          <a:p>
            <a:pPr indent="0" lvl="0" marL="0" rtl="0" algn="l">
              <a:spcBef>
                <a:spcPts val="1000"/>
              </a:spcBef>
              <a:spcAft>
                <a:spcPts val="0"/>
              </a:spcAft>
              <a:buNone/>
            </a:pPr>
            <a:r>
              <a:rPr lang="en">
                <a:solidFill>
                  <a:srgbClr val="000000"/>
                </a:solidFill>
                <a:latin typeface="Georgia"/>
                <a:ea typeface="Georgia"/>
                <a:cs typeface="Georgia"/>
                <a:sym typeface="Georgia"/>
              </a:rPr>
              <a:t>Shane Smeby, Owner</a:t>
            </a:r>
            <a:endParaRPr>
              <a:solidFill>
                <a:srgbClr val="000000"/>
              </a:solidFill>
              <a:latin typeface="Georgia"/>
              <a:ea typeface="Georgia"/>
              <a:cs typeface="Georgia"/>
              <a:sym typeface="Georgia"/>
            </a:endParaRPr>
          </a:p>
          <a:p>
            <a:pPr indent="0" lvl="0" marL="0" rtl="0" algn="l">
              <a:spcBef>
                <a:spcPts val="0"/>
              </a:spcBef>
              <a:spcAft>
                <a:spcPts val="0"/>
              </a:spcAft>
              <a:buNone/>
            </a:pPr>
            <a:r>
              <a:rPr lang="en">
                <a:solidFill>
                  <a:srgbClr val="000000"/>
                </a:solidFill>
                <a:latin typeface="Georgia"/>
                <a:ea typeface="Georgia"/>
                <a:cs typeface="Georgia"/>
                <a:sym typeface="Georgia"/>
              </a:rPr>
              <a:t>Crow River Quail Farm</a:t>
            </a:r>
            <a:endParaRPr>
              <a:solidFill>
                <a:srgbClr val="000000"/>
              </a:solidFill>
              <a:latin typeface="Georgia"/>
              <a:ea typeface="Georgia"/>
              <a:cs typeface="Georgia"/>
              <a:sym typeface="Georgia"/>
            </a:endParaRPr>
          </a:p>
          <a:p>
            <a:pPr indent="0" lvl="0" marL="0" rtl="0" algn="l">
              <a:spcBef>
                <a:spcPts val="0"/>
              </a:spcBef>
              <a:spcAft>
                <a:spcPts val="0"/>
              </a:spcAft>
              <a:buNone/>
            </a:pPr>
            <a:r>
              <a:rPr lang="en">
                <a:solidFill>
                  <a:srgbClr val="000000"/>
                </a:solidFill>
                <a:latin typeface="Georgia"/>
                <a:ea typeface="Georgia"/>
                <a:cs typeface="Georgia"/>
                <a:sym typeface="Georgia"/>
              </a:rPr>
              <a:t>(612) 590-6562 (call or text)</a:t>
            </a:r>
            <a:endParaRPr>
              <a:solidFill>
                <a:srgbClr val="000000"/>
              </a:solidFill>
              <a:latin typeface="Georgia"/>
              <a:ea typeface="Georgia"/>
              <a:cs typeface="Georgia"/>
              <a:sym typeface="Georgia"/>
            </a:endParaRPr>
          </a:p>
          <a:p>
            <a:pPr indent="0" lvl="0" marL="0" rtl="0" algn="l">
              <a:spcBef>
                <a:spcPts val="0"/>
              </a:spcBef>
              <a:spcAft>
                <a:spcPts val="0"/>
              </a:spcAft>
              <a:buNone/>
            </a:pPr>
            <a:r>
              <a:rPr lang="en" u="sng">
                <a:solidFill>
                  <a:srgbClr val="1C3AA9"/>
                </a:solidFill>
                <a:latin typeface="Georgia"/>
                <a:ea typeface="Georgia"/>
                <a:cs typeface="Georgia"/>
                <a:sym typeface="Georgia"/>
                <a:hlinkClick r:id="rId3">
                  <a:extLst>
                    <a:ext uri="{A12FA001-AC4F-418D-AE19-62706E023703}">
                      <ahyp:hlinkClr val="tx"/>
                    </a:ext>
                  </a:extLst>
                </a:hlinkClick>
              </a:rPr>
              <a:t>crowriverquail@gmail.com</a:t>
            </a:r>
            <a:endParaRPr>
              <a:solidFill>
                <a:srgbClr val="000000"/>
              </a:solidFill>
              <a:latin typeface="Georgia"/>
              <a:ea typeface="Georgia"/>
              <a:cs typeface="Georgia"/>
              <a:sym typeface="Georgia"/>
            </a:endParaRPr>
          </a:p>
          <a:p>
            <a:pPr indent="0" lvl="0" marL="0" rtl="0" algn="l">
              <a:spcBef>
                <a:spcPts val="0"/>
              </a:spcBef>
              <a:spcAft>
                <a:spcPts val="0"/>
              </a:spcAft>
              <a:buNone/>
            </a:pPr>
            <a:r>
              <a:rPr lang="en" u="sng">
                <a:solidFill>
                  <a:srgbClr val="1C3AA9"/>
                </a:solidFill>
                <a:latin typeface="Georgia"/>
                <a:ea typeface="Georgia"/>
                <a:cs typeface="Georgia"/>
                <a:sym typeface="Georgia"/>
                <a:hlinkClick r:id="rId4">
                  <a:extLst>
                    <a:ext uri="{A12FA001-AC4F-418D-AE19-62706E023703}">
                      <ahyp:hlinkClr val="tx"/>
                    </a:ext>
                  </a:extLst>
                </a:hlinkClick>
              </a:rPr>
              <a:t>www.crowriverquail.com</a:t>
            </a:r>
            <a:endParaRPr>
              <a:solidFill>
                <a:srgbClr val="000000"/>
              </a:solidFill>
              <a:latin typeface="Georgia"/>
              <a:ea typeface="Georgia"/>
              <a:cs typeface="Georgia"/>
              <a:sym typeface="Georgia"/>
            </a:endParaRPr>
          </a:p>
          <a:p>
            <a:pPr indent="0" lvl="0" marL="0" rtl="0" algn="l">
              <a:spcBef>
                <a:spcPts val="0"/>
              </a:spcBef>
              <a:spcAft>
                <a:spcPts val="1000"/>
              </a:spcAft>
              <a:buNone/>
            </a:pPr>
            <a:r>
              <a:t/>
            </a:r>
            <a:endParaRPr b="1">
              <a:solidFill>
                <a:srgbClr val="000000"/>
              </a:solidFill>
              <a:latin typeface="Georgia"/>
              <a:ea typeface="Georgia"/>
              <a:cs typeface="Georgia"/>
              <a:sym typeface="Georgia"/>
            </a:endParaRPr>
          </a:p>
        </p:txBody>
      </p:sp>
      <p:sp>
        <p:nvSpPr>
          <p:cNvPr id="100" name="Google Shape;100;p1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